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CALA UNIP LDA" userId="6a11fc70-c8eb-4d74-8201-f7ac818e4b54" providerId="ADAL" clId="{4C88A0D5-8676-49A6-974F-D32F647F8D02}"/>
    <pc:docChg chg="custSel modSld">
      <pc:chgData name="ESCALA UNIP LDA" userId="6a11fc70-c8eb-4d74-8201-f7ac818e4b54" providerId="ADAL" clId="{4C88A0D5-8676-49A6-974F-D32F647F8D02}" dt="2024-07-31T10:00:44.027" v="28" actId="20577"/>
      <pc:docMkLst>
        <pc:docMk/>
      </pc:docMkLst>
      <pc:sldChg chg="modSp mod">
        <pc:chgData name="ESCALA UNIP LDA" userId="6a11fc70-c8eb-4d74-8201-f7ac818e4b54" providerId="ADAL" clId="{4C88A0D5-8676-49A6-974F-D32F647F8D02}" dt="2024-07-31T09:58:26.423" v="7" actId="20577"/>
        <pc:sldMkLst>
          <pc:docMk/>
          <pc:sldMk cId="0" sldId="257"/>
        </pc:sldMkLst>
        <pc:spChg chg="mod">
          <ac:chgData name="ESCALA UNIP LDA" userId="6a11fc70-c8eb-4d74-8201-f7ac818e4b54" providerId="ADAL" clId="{4C88A0D5-8676-49A6-974F-D32F647F8D02}" dt="2024-07-31T09:57:59.516" v="3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ESCALA UNIP LDA" userId="6a11fc70-c8eb-4d74-8201-f7ac818e4b54" providerId="ADAL" clId="{4C88A0D5-8676-49A6-974F-D32F647F8D02}" dt="2024-07-31T09:58:12.297" v="5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ESCALA UNIP LDA" userId="6a11fc70-c8eb-4d74-8201-f7ac818e4b54" providerId="ADAL" clId="{4C88A0D5-8676-49A6-974F-D32F647F8D02}" dt="2024-07-31T09:58:26.423" v="7" actId="20577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ESCALA UNIP LDA" userId="6a11fc70-c8eb-4d74-8201-f7ac818e4b54" providerId="ADAL" clId="{4C88A0D5-8676-49A6-974F-D32F647F8D02}" dt="2024-07-31T09:58:52.399" v="23" actId="20577"/>
        <pc:sldMkLst>
          <pc:docMk/>
          <pc:sldMk cId="0" sldId="258"/>
        </pc:sldMkLst>
        <pc:spChg chg="mod">
          <ac:chgData name="ESCALA UNIP LDA" userId="6a11fc70-c8eb-4d74-8201-f7ac818e4b54" providerId="ADAL" clId="{4C88A0D5-8676-49A6-974F-D32F647F8D02}" dt="2024-07-31T09:58:46.452" v="18" actId="205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ESCALA UNIP LDA" userId="6a11fc70-c8eb-4d74-8201-f7ac818e4b54" providerId="ADAL" clId="{4C88A0D5-8676-49A6-974F-D32F647F8D02}" dt="2024-07-31T09:58:52.399" v="23" actId="20577"/>
          <ac:spMkLst>
            <pc:docMk/>
            <pc:sldMk cId="0" sldId="258"/>
            <ac:spMk id="10" creationId="{00000000-0000-0000-0000-000000000000}"/>
          </ac:spMkLst>
        </pc:spChg>
      </pc:sldChg>
      <pc:sldChg chg="modSp mod">
        <pc:chgData name="ESCALA UNIP LDA" userId="6a11fc70-c8eb-4d74-8201-f7ac818e4b54" providerId="ADAL" clId="{4C88A0D5-8676-49A6-974F-D32F647F8D02}" dt="2024-07-31T09:59:46.231" v="25" actId="20577"/>
        <pc:sldMkLst>
          <pc:docMk/>
          <pc:sldMk cId="0" sldId="259"/>
        </pc:sldMkLst>
        <pc:spChg chg="mod">
          <ac:chgData name="ESCALA UNIP LDA" userId="6a11fc70-c8eb-4d74-8201-f7ac818e4b54" providerId="ADAL" clId="{4C88A0D5-8676-49A6-974F-D32F647F8D02}" dt="2024-07-31T09:59:46.231" v="25" actId="20577"/>
          <ac:spMkLst>
            <pc:docMk/>
            <pc:sldMk cId="0" sldId="259"/>
            <ac:spMk id="8" creationId="{00000000-0000-0000-0000-000000000000}"/>
          </ac:spMkLst>
        </pc:spChg>
      </pc:sldChg>
      <pc:sldChg chg="delSp modSp mod">
        <pc:chgData name="ESCALA UNIP LDA" userId="6a11fc70-c8eb-4d74-8201-f7ac818e4b54" providerId="ADAL" clId="{4C88A0D5-8676-49A6-974F-D32F647F8D02}" dt="2024-07-31T10:00:44.027" v="28" actId="20577"/>
        <pc:sldMkLst>
          <pc:docMk/>
          <pc:sldMk cId="0" sldId="261"/>
        </pc:sldMkLst>
        <pc:spChg chg="mod">
          <ac:chgData name="ESCALA UNIP LDA" userId="6a11fc70-c8eb-4d74-8201-f7ac818e4b54" providerId="ADAL" clId="{4C88A0D5-8676-49A6-974F-D32F647F8D02}" dt="2024-07-31T10:00:44.027" v="28" actId="20577"/>
          <ac:spMkLst>
            <pc:docMk/>
            <pc:sldMk cId="0" sldId="261"/>
            <ac:spMk id="6" creationId="{00000000-0000-0000-0000-000000000000}"/>
          </ac:spMkLst>
        </pc:spChg>
        <pc:picChg chg="del">
          <ac:chgData name="ESCALA UNIP LDA" userId="6a11fc70-c8eb-4d74-8201-f7ac818e4b54" providerId="ADAL" clId="{4C88A0D5-8676-49A6-974F-D32F647F8D02}" dt="2024-07-31T10:00:38.342" v="26" actId="478"/>
          <ac:picMkLst>
            <pc:docMk/>
            <pc:sldMk cId="0" sldId="261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22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Text 2"/>
          <p:cNvSpPr/>
          <p:nvPr/>
        </p:nvSpPr>
        <p:spPr>
          <a:xfrm>
            <a:off x="864037" y="1325047"/>
            <a:ext cx="12902327" cy="21293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b="1" dirty="0">
                <a:solidFill>
                  <a:srgbClr val="03030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Estores Térmicos: Conforto e Eficiência Energética</a:t>
            </a:r>
            <a:endParaRPr lang="en-US" sz="6707" dirty="0"/>
          </a:p>
        </p:txBody>
      </p:sp>
      <p:sp>
        <p:nvSpPr>
          <p:cNvPr id="5" name="Text 3"/>
          <p:cNvSpPr/>
          <p:nvPr/>
        </p:nvSpPr>
        <p:spPr>
          <a:xfrm>
            <a:off x="864037" y="3824645"/>
            <a:ext cx="12902327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Bem-vindo ao mundo dos estores térmicos de alta qualidade! As nossas soluções inovadoras oferecem o equilíbrio perfeito entre conforto, eficiência energética e estética. Projetados para atender às necessidades tanto de residências quanto de espaços comerciais, os nossos estores térmicos não apenas melhoram o isolamento do ambiente, mas também proporcionam um controlo preciso da luz e da ventilação. Com opções versáteis de instalação e operação, estamos prontos para transformar a sua experiência de controlo climático e luminosidade.</a:t>
            </a:r>
            <a:endParaRPr lang="en-US" sz="1944" dirty="0"/>
          </a:p>
        </p:txBody>
      </p:sp>
      <p:sp>
        <p:nvSpPr>
          <p:cNvPr id="6" name="Shape 4"/>
          <p:cNvSpPr/>
          <p:nvPr/>
        </p:nvSpPr>
        <p:spPr>
          <a:xfrm>
            <a:off x="864037" y="6491049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pt-PT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57" y="6498669"/>
            <a:ext cx="379690" cy="37969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82316" y="6472595"/>
            <a:ext cx="2365653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02"/>
              </a:lnSpc>
              <a:buNone/>
            </a:pPr>
            <a:r>
              <a:rPr lang="en-US" sz="2430" b="1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Joana Sousa</a:t>
            </a:r>
            <a:endParaRPr lang="en-US" sz="24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835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51610" y="3273862"/>
            <a:ext cx="8866584" cy="670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83"/>
              </a:lnSpc>
              <a:buNone/>
            </a:pPr>
            <a:r>
              <a:rPr lang="en-US" sz="4226" b="1" dirty="0">
                <a:solidFill>
                  <a:srgbClr val="03030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Durabilidade e Qualidade Superior</a:t>
            </a:r>
            <a:endParaRPr lang="en-US" sz="4226" dirty="0"/>
          </a:p>
        </p:txBody>
      </p:sp>
      <p:sp>
        <p:nvSpPr>
          <p:cNvPr id="6" name="Shape 3"/>
          <p:cNvSpPr/>
          <p:nvPr/>
        </p:nvSpPr>
        <p:spPr>
          <a:xfrm>
            <a:off x="1451610" y="4266724"/>
            <a:ext cx="5756315" cy="1580198"/>
          </a:xfrm>
          <a:prstGeom prst="roundRect">
            <a:avLst>
              <a:gd name="adj" fmla="val 244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7" name="Text 4"/>
          <p:cNvSpPr/>
          <p:nvPr/>
        </p:nvSpPr>
        <p:spPr>
          <a:xfrm>
            <a:off x="1666280" y="4481393"/>
            <a:ext cx="4236482" cy="3353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1"/>
              </a:lnSpc>
              <a:buNone/>
            </a:pPr>
            <a:r>
              <a:rPr lang="en-US" sz="2113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Lâminas de Alumínio Resistentes</a:t>
            </a:r>
            <a:endParaRPr lang="en-US" sz="2113" dirty="0"/>
          </a:p>
        </p:txBody>
      </p:sp>
      <p:sp>
        <p:nvSpPr>
          <p:cNvPr id="8" name="Text 5"/>
          <p:cNvSpPr/>
          <p:nvPr/>
        </p:nvSpPr>
        <p:spPr>
          <a:xfrm>
            <a:off x="1666280" y="4945499"/>
            <a:ext cx="5326975" cy="686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5"/>
              </a:lnSpc>
              <a:buNone/>
            </a:pPr>
            <a:r>
              <a:rPr lang="en-US" sz="1690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Fabricadas com alta qualidade, </a:t>
            </a:r>
            <a:r>
              <a:rPr lang="en-US" sz="1690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garantindo</a:t>
            </a:r>
            <a:r>
              <a:rPr lang="en-US" sz="1690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90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durabilidade</a:t>
            </a:r>
            <a:r>
              <a:rPr lang="en-US" sz="1690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90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excepcional</a:t>
            </a:r>
            <a:r>
              <a:rPr lang="en-US" sz="1690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90" dirty="0"/>
          </a:p>
        </p:txBody>
      </p:sp>
      <p:sp>
        <p:nvSpPr>
          <p:cNvPr id="9" name="Shape 6"/>
          <p:cNvSpPr/>
          <p:nvPr/>
        </p:nvSpPr>
        <p:spPr>
          <a:xfrm>
            <a:off x="7422594" y="4266724"/>
            <a:ext cx="5756315" cy="1580198"/>
          </a:xfrm>
          <a:prstGeom prst="roundRect">
            <a:avLst>
              <a:gd name="adj" fmla="val 244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0" name="Text 7"/>
          <p:cNvSpPr/>
          <p:nvPr/>
        </p:nvSpPr>
        <p:spPr>
          <a:xfrm>
            <a:off x="7637264" y="4481393"/>
            <a:ext cx="3361253" cy="3353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1"/>
              </a:lnSpc>
              <a:buNone/>
            </a:pPr>
            <a:r>
              <a:rPr lang="en-US" sz="2113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Tratamento Anti Corrosão</a:t>
            </a:r>
            <a:endParaRPr lang="en-US" sz="2113" dirty="0"/>
          </a:p>
        </p:txBody>
      </p:sp>
      <p:sp>
        <p:nvSpPr>
          <p:cNvPr id="11" name="Text 8"/>
          <p:cNvSpPr/>
          <p:nvPr/>
        </p:nvSpPr>
        <p:spPr>
          <a:xfrm>
            <a:off x="7637264" y="4945499"/>
            <a:ext cx="5326975" cy="686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5"/>
              </a:lnSpc>
              <a:buNone/>
            </a:pPr>
            <a:r>
              <a:rPr lang="en-US" sz="1690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Protege as lâminas contra os efeitos nocivos do clima.</a:t>
            </a:r>
            <a:endParaRPr lang="en-US" sz="1690" dirty="0"/>
          </a:p>
        </p:txBody>
      </p:sp>
      <p:sp>
        <p:nvSpPr>
          <p:cNvPr id="12" name="Shape 9"/>
          <p:cNvSpPr/>
          <p:nvPr/>
        </p:nvSpPr>
        <p:spPr>
          <a:xfrm>
            <a:off x="1451610" y="6061591"/>
            <a:ext cx="5756315" cy="1580198"/>
          </a:xfrm>
          <a:prstGeom prst="roundRect">
            <a:avLst>
              <a:gd name="adj" fmla="val 244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3" name="Text 10"/>
          <p:cNvSpPr/>
          <p:nvPr/>
        </p:nvSpPr>
        <p:spPr>
          <a:xfrm>
            <a:off x="1666280" y="6276261"/>
            <a:ext cx="2870359" cy="3353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1"/>
              </a:lnSpc>
              <a:buNone/>
            </a:pPr>
            <a:r>
              <a:rPr lang="en-US" sz="2113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Injeção de Poliuretano</a:t>
            </a:r>
            <a:endParaRPr lang="en-US" sz="2113" dirty="0"/>
          </a:p>
        </p:txBody>
      </p:sp>
      <p:sp>
        <p:nvSpPr>
          <p:cNvPr id="14" name="Text 11"/>
          <p:cNvSpPr/>
          <p:nvPr/>
        </p:nvSpPr>
        <p:spPr>
          <a:xfrm>
            <a:off x="1666280" y="6740366"/>
            <a:ext cx="5326975" cy="686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5"/>
              </a:lnSpc>
              <a:buNone/>
            </a:pPr>
            <a:r>
              <a:rPr lang="en-US" sz="1690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Aumenta a resistência estrutural e melhora o </a:t>
            </a:r>
            <a:r>
              <a:rPr lang="en-US" sz="1690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isolamento</a:t>
            </a:r>
            <a:r>
              <a:rPr lang="en-US" sz="1690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90" dirty="0"/>
          </a:p>
        </p:txBody>
      </p:sp>
      <p:sp>
        <p:nvSpPr>
          <p:cNvPr id="15" name="Shape 12"/>
          <p:cNvSpPr/>
          <p:nvPr/>
        </p:nvSpPr>
        <p:spPr>
          <a:xfrm>
            <a:off x="7422594" y="6061591"/>
            <a:ext cx="5756315" cy="1580198"/>
          </a:xfrm>
          <a:prstGeom prst="roundRect">
            <a:avLst>
              <a:gd name="adj" fmla="val 2445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6" name="Text 13"/>
          <p:cNvSpPr/>
          <p:nvPr/>
        </p:nvSpPr>
        <p:spPr>
          <a:xfrm>
            <a:off x="7637264" y="6276261"/>
            <a:ext cx="2683550" cy="3353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1"/>
              </a:lnSpc>
              <a:buNone/>
            </a:pPr>
            <a:r>
              <a:rPr lang="en-US" sz="2113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Manutenção Mínima</a:t>
            </a:r>
            <a:endParaRPr lang="en-US" sz="2113" dirty="0"/>
          </a:p>
        </p:txBody>
      </p:sp>
      <p:sp>
        <p:nvSpPr>
          <p:cNvPr id="17" name="Text 14"/>
          <p:cNvSpPr/>
          <p:nvPr/>
        </p:nvSpPr>
        <p:spPr>
          <a:xfrm>
            <a:off x="7637264" y="6740366"/>
            <a:ext cx="5326975" cy="686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5"/>
              </a:lnSpc>
              <a:buNone/>
            </a:pPr>
            <a:r>
              <a:rPr lang="en-US" sz="1690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Mantém a aparência e funcionalidade por </a:t>
            </a:r>
            <a:r>
              <a:rPr lang="en-US" sz="1690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muitos</a:t>
            </a:r>
            <a:r>
              <a:rPr lang="en-US" sz="1690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90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anos</a:t>
            </a:r>
            <a:r>
              <a:rPr lang="en-US" sz="1690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9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Text 2"/>
          <p:cNvSpPr/>
          <p:nvPr/>
        </p:nvSpPr>
        <p:spPr>
          <a:xfrm>
            <a:off x="864037" y="2203013"/>
            <a:ext cx="1001875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03030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Benefícios do Isolamento Térmico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7" y="3591639"/>
            <a:ext cx="3745706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03030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Controle de Temperatura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864037" y="4224218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estores térmicos regulam a temperatura interna, mantendo o ambiente confortável o ano todo.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372695" y="3591639"/>
            <a:ext cx="3104674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03030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Economia de Energia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5372695" y="4224218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</a:t>
            </a:r>
            <a:r>
              <a:rPr lang="en-US" sz="1944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944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nossos</a:t>
            </a:r>
            <a:r>
              <a:rPr lang="en-US" sz="1944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estores reduzem o consumo de energia e as contas de eletricidade.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81354" y="359163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03030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Conforto Acústico</a:t>
            </a:r>
            <a:endParaRPr lang="en-US" sz="2430" dirty="0"/>
          </a:p>
        </p:txBody>
      </p:sp>
      <p:sp>
        <p:nvSpPr>
          <p:cNvPr id="10" name="Text 8"/>
          <p:cNvSpPr/>
          <p:nvPr/>
        </p:nvSpPr>
        <p:spPr>
          <a:xfrm>
            <a:off x="9881354" y="4224218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</a:t>
            </a:r>
            <a:r>
              <a:rPr lang="en-US" sz="1944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944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nossos</a:t>
            </a:r>
            <a:r>
              <a:rPr lang="en-US" sz="1944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estores também oferecem isolamento acústico, criando um ambiente mais tranquilo.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575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495550" y="2692241"/>
            <a:ext cx="6066949" cy="551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42"/>
              </a:lnSpc>
              <a:buNone/>
            </a:pPr>
            <a:r>
              <a:rPr lang="en-US" sz="3474" b="1" dirty="0">
                <a:solidFill>
                  <a:srgbClr val="03030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Controle de Luz e Ventilação</a:t>
            </a:r>
            <a:endParaRPr lang="en-US" sz="34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3508296"/>
            <a:ext cx="882253" cy="141160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42479" y="3684746"/>
            <a:ext cx="2373392" cy="2757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1"/>
              </a:lnSpc>
              <a:buNone/>
            </a:pPr>
            <a:r>
              <a:rPr lang="en-US" sz="1737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Ventilação Controlada</a:t>
            </a:r>
            <a:endParaRPr lang="en-US" sz="1737" dirty="0"/>
          </a:p>
        </p:txBody>
      </p:sp>
      <p:sp>
        <p:nvSpPr>
          <p:cNvPr id="8" name="Text 4"/>
          <p:cNvSpPr/>
          <p:nvPr/>
        </p:nvSpPr>
        <p:spPr>
          <a:xfrm>
            <a:off x="3642479" y="4066342"/>
            <a:ext cx="8492371" cy="564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23"/>
              </a:lnSpc>
              <a:buNone/>
            </a:pPr>
            <a:r>
              <a:rPr lang="en-US" sz="1389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Mesmo fechados, os estores podem ser ajustados para permitir a circulação de ar, sem comprometer a </a:t>
            </a:r>
            <a:r>
              <a:rPr lang="en-US" sz="1389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privacidade</a:t>
            </a:r>
            <a:r>
              <a:rPr lang="en-US" sz="1389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89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50" y="4919901"/>
            <a:ext cx="882253" cy="141160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642479" y="5096351"/>
            <a:ext cx="2205752" cy="2757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1"/>
              </a:lnSpc>
              <a:buNone/>
            </a:pPr>
            <a:r>
              <a:rPr lang="en-US" sz="1737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Proteção UV</a:t>
            </a:r>
            <a:endParaRPr lang="en-US" sz="1737" dirty="0"/>
          </a:p>
        </p:txBody>
      </p:sp>
      <p:sp>
        <p:nvSpPr>
          <p:cNvPr id="11" name="Text 6"/>
          <p:cNvSpPr/>
          <p:nvPr/>
        </p:nvSpPr>
        <p:spPr>
          <a:xfrm>
            <a:off x="3642479" y="5477947"/>
            <a:ext cx="8492371" cy="2822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3"/>
              </a:lnSpc>
              <a:buNone/>
            </a:pPr>
            <a:r>
              <a:rPr lang="en-US" sz="1389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 lâminas bloqueiam os raios UV, protegendo móveis e objetos internos contra danos.</a:t>
            </a:r>
            <a:endParaRPr lang="en-US" sz="1389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50" y="6331506"/>
            <a:ext cx="882253" cy="141160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642479" y="6507956"/>
            <a:ext cx="2218373" cy="2757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1"/>
              </a:lnSpc>
              <a:buNone/>
            </a:pPr>
            <a:r>
              <a:rPr lang="en-US" sz="1737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Economia de Energia</a:t>
            </a:r>
            <a:endParaRPr lang="en-US" sz="1737" dirty="0"/>
          </a:p>
        </p:txBody>
      </p:sp>
      <p:sp>
        <p:nvSpPr>
          <p:cNvPr id="14" name="Text 8"/>
          <p:cNvSpPr/>
          <p:nvPr/>
        </p:nvSpPr>
        <p:spPr>
          <a:xfrm>
            <a:off x="3642479" y="6889552"/>
            <a:ext cx="8492371" cy="2822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3"/>
              </a:lnSpc>
              <a:buNone/>
            </a:pPr>
            <a:r>
              <a:rPr lang="en-US" sz="1389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controle da luz natural reduz a necessidade de iluminação artificial durante o dia.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79952" y="803672"/>
            <a:ext cx="7556897" cy="14170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79"/>
              </a:lnSpc>
              <a:buNone/>
            </a:pPr>
            <a:r>
              <a:rPr lang="en-US" sz="4463" b="1" dirty="0">
                <a:solidFill>
                  <a:srgbClr val="03030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Opções de Caixas para Todos os Cenários</a:t>
            </a:r>
            <a:endParaRPr lang="en-US" sz="4463" dirty="0"/>
          </a:p>
        </p:txBody>
      </p:sp>
      <p:sp>
        <p:nvSpPr>
          <p:cNvPr id="6" name="Shape 3"/>
          <p:cNvSpPr/>
          <p:nvPr/>
        </p:nvSpPr>
        <p:spPr>
          <a:xfrm>
            <a:off x="6279952" y="2815828"/>
            <a:ext cx="510064" cy="510064"/>
          </a:xfrm>
          <a:prstGeom prst="roundRect">
            <a:avLst>
              <a:gd name="adj" fmla="val 8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7" name="Text 4"/>
          <p:cNvSpPr/>
          <p:nvPr/>
        </p:nvSpPr>
        <p:spPr>
          <a:xfrm>
            <a:off x="6475809" y="2900839"/>
            <a:ext cx="118348" cy="340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8"/>
              </a:lnSpc>
              <a:buNone/>
            </a:pPr>
            <a:r>
              <a:rPr lang="en-US" sz="2678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</a:t>
            </a:r>
            <a:endParaRPr lang="en-US" sz="2678" dirty="0"/>
          </a:p>
        </p:txBody>
      </p:sp>
      <p:sp>
        <p:nvSpPr>
          <p:cNvPr id="8" name="Text 5"/>
          <p:cNvSpPr/>
          <p:nvPr/>
        </p:nvSpPr>
        <p:spPr>
          <a:xfrm>
            <a:off x="7016710" y="2815828"/>
            <a:ext cx="3698558" cy="3542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0"/>
              </a:lnSpc>
              <a:buNone/>
            </a:pPr>
            <a:r>
              <a:rPr lang="en-US" sz="2232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Caixas Compactas em PVC</a:t>
            </a:r>
            <a:endParaRPr lang="en-US" sz="2232" dirty="0"/>
          </a:p>
        </p:txBody>
      </p:sp>
      <p:sp>
        <p:nvSpPr>
          <p:cNvPr id="9" name="Text 6"/>
          <p:cNvSpPr/>
          <p:nvPr/>
        </p:nvSpPr>
        <p:spPr>
          <a:xfrm>
            <a:off x="7016710" y="3306008"/>
            <a:ext cx="6820138" cy="725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6"/>
              </a:lnSpc>
              <a:buNone/>
            </a:pPr>
            <a:r>
              <a:rPr lang="en-US" sz="1785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Desenho discreto e elegante, resistentes às intempéries e fáceis de limpar, ideais para instalações internas e externas.</a:t>
            </a:r>
            <a:endParaRPr lang="en-US" sz="1785" dirty="0"/>
          </a:p>
        </p:txBody>
      </p:sp>
      <p:sp>
        <p:nvSpPr>
          <p:cNvPr id="10" name="Shape 7"/>
          <p:cNvSpPr/>
          <p:nvPr/>
        </p:nvSpPr>
        <p:spPr>
          <a:xfrm>
            <a:off x="6279952" y="4513064"/>
            <a:ext cx="510064" cy="510064"/>
          </a:xfrm>
          <a:prstGeom prst="roundRect">
            <a:avLst>
              <a:gd name="adj" fmla="val 8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1" name="Text 8"/>
          <p:cNvSpPr/>
          <p:nvPr/>
        </p:nvSpPr>
        <p:spPr>
          <a:xfrm>
            <a:off x="6436876" y="4598075"/>
            <a:ext cx="196215" cy="340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8"/>
              </a:lnSpc>
              <a:buNone/>
            </a:pPr>
            <a:r>
              <a:rPr lang="en-US" sz="2678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2</a:t>
            </a:r>
            <a:endParaRPr lang="en-US" sz="2678" dirty="0"/>
          </a:p>
        </p:txBody>
      </p:sp>
      <p:sp>
        <p:nvSpPr>
          <p:cNvPr id="12" name="Text 9"/>
          <p:cNvSpPr/>
          <p:nvPr/>
        </p:nvSpPr>
        <p:spPr>
          <a:xfrm>
            <a:off x="7016710" y="4513064"/>
            <a:ext cx="2834164" cy="3542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0"/>
              </a:lnSpc>
              <a:buNone/>
            </a:pPr>
            <a:r>
              <a:rPr lang="en-US" sz="2232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Caixas Pré-Reboco</a:t>
            </a:r>
            <a:endParaRPr lang="en-US" sz="2232" dirty="0"/>
          </a:p>
        </p:txBody>
      </p:sp>
      <p:sp>
        <p:nvSpPr>
          <p:cNvPr id="13" name="Text 10"/>
          <p:cNvSpPr/>
          <p:nvPr/>
        </p:nvSpPr>
        <p:spPr>
          <a:xfrm>
            <a:off x="7016710" y="5003244"/>
            <a:ext cx="6820138" cy="725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6"/>
              </a:lnSpc>
              <a:buNone/>
            </a:pPr>
            <a:r>
              <a:rPr lang="en-US" sz="1785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Integram-se perfeitamente à estrutura da parede, proporcionando uma aparência limpa e sofisticada.</a:t>
            </a:r>
            <a:endParaRPr lang="en-US" sz="1785" dirty="0"/>
          </a:p>
        </p:txBody>
      </p:sp>
      <p:sp>
        <p:nvSpPr>
          <p:cNvPr id="14" name="Shape 11"/>
          <p:cNvSpPr/>
          <p:nvPr/>
        </p:nvSpPr>
        <p:spPr>
          <a:xfrm>
            <a:off x="6279952" y="6210300"/>
            <a:ext cx="510064" cy="510064"/>
          </a:xfrm>
          <a:prstGeom prst="roundRect">
            <a:avLst>
              <a:gd name="adj" fmla="val 8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5" name="Text 12"/>
          <p:cNvSpPr/>
          <p:nvPr/>
        </p:nvSpPr>
        <p:spPr>
          <a:xfrm>
            <a:off x="6433066" y="6295311"/>
            <a:ext cx="203716" cy="340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8"/>
              </a:lnSpc>
              <a:buNone/>
            </a:pPr>
            <a:r>
              <a:rPr lang="en-US" sz="2678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3</a:t>
            </a:r>
            <a:endParaRPr lang="en-US" sz="2678" dirty="0"/>
          </a:p>
        </p:txBody>
      </p:sp>
      <p:sp>
        <p:nvSpPr>
          <p:cNvPr id="16" name="Text 13"/>
          <p:cNvSpPr/>
          <p:nvPr/>
        </p:nvSpPr>
        <p:spPr>
          <a:xfrm>
            <a:off x="7016710" y="6210300"/>
            <a:ext cx="3166943" cy="3542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0"/>
              </a:lnSpc>
              <a:buNone/>
            </a:pPr>
            <a:r>
              <a:rPr lang="en-US" sz="2232" b="1" dirty="0">
                <a:solidFill>
                  <a:srgbClr val="46464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Opções Personalizadas</a:t>
            </a:r>
            <a:endParaRPr lang="en-US" sz="2232" dirty="0"/>
          </a:p>
        </p:txBody>
      </p:sp>
      <p:sp>
        <p:nvSpPr>
          <p:cNvPr id="17" name="Text 14"/>
          <p:cNvSpPr/>
          <p:nvPr/>
        </p:nvSpPr>
        <p:spPr>
          <a:xfrm>
            <a:off x="7016710" y="6700480"/>
            <a:ext cx="6820138" cy="725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6"/>
              </a:lnSpc>
              <a:buNone/>
            </a:pPr>
            <a:r>
              <a:rPr lang="en-US" sz="1785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Soluções sob medida para atender requisitos específicos de arquitetura ou design.</a:t>
            </a:r>
            <a:endParaRPr lang="en-US" sz="17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Text 2"/>
          <p:cNvSpPr/>
          <p:nvPr/>
        </p:nvSpPr>
        <p:spPr>
          <a:xfrm>
            <a:off x="864037" y="2556272"/>
            <a:ext cx="617220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03030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Manuseamento </a:t>
            </a:r>
            <a:endParaRPr lang="en-US" sz="4860" dirty="0"/>
          </a:p>
        </p:txBody>
      </p:sp>
      <p:sp>
        <p:nvSpPr>
          <p:cNvPr id="6" name="Text 3"/>
          <p:cNvSpPr/>
          <p:nvPr/>
        </p:nvSpPr>
        <p:spPr>
          <a:xfrm>
            <a:off x="864037" y="3698081"/>
            <a:ext cx="7415927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Oferecemos três opções de manuseamento: manual (</a:t>
            </a:r>
            <a:r>
              <a:rPr lang="en-US" sz="1944" dirty="0" err="1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económico</a:t>
            </a:r>
            <a:r>
              <a:rPr lang="en-US" sz="1944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fácil), motorizado (conforto e automação) e com comando à distância (conveniência e integração smart home). A escolha depende do tamanho da janela e da frequência de uso.</a:t>
            </a:r>
            <a:endParaRPr lang="en-US" sz="19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Text 2"/>
          <p:cNvSpPr/>
          <p:nvPr/>
        </p:nvSpPr>
        <p:spPr>
          <a:xfrm>
            <a:off x="864037" y="2701290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030303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Cores Elegantes e Funcionais dos Estores Térmicos de Alumínio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7" y="4738092"/>
            <a:ext cx="129023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6464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nossos estores térmicos de alumínio estão disponíveis em diversas opções de cores para combinar com o seu estilo de decoração.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411</Words>
  <Application>Microsoft Office PowerPoint</Application>
  <PresentationFormat>Personalizados</PresentationFormat>
  <Paragraphs>47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DM Sans</vt:lpstr>
      <vt:lpstr>Inter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ESCALA UNIP LDA</cp:lastModifiedBy>
  <cp:revision>1</cp:revision>
  <dcterms:created xsi:type="dcterms:W3CDTF">2024-07-30T16:25:09Z</dcterms:created>
  <dcterms:modified xsi:type="dcterms:W3CDTF">2024-07-31T10:00:57Z</dcterms:modified>
</cp:coreProperties>
</file>